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395" r:id="rId3"/>
    <p:sldId id="393" r:id="rId4"/>
    <p:sldId id="279" r:id="rId5"/>
    <p:sldId id="280" r:id="rId6"/>
    <p:sldId id="319" r:id="rId7"/>
    <p:sldId id="358" r:id="rId8"/>
    <p:sldId id="359" r:id="rId9"/>
    <p:sldId id="329" r:id="rId10"/>
    <p:sldId id="397" r:id="rId11"/>
    <p:sldId id="391" r:id="rId12"/>
    <p:sldId id="369" r:id="rId1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08" autoAdjust="0"/>
    <p:restoredTop sz="93772" autoAdjust="0"/>
  </p:normalViewPr>
  <p:slideViewPr>
    <p:cSldViewPr>
      <p:cViewPr>
        <p:scale>
          <a:sx n="100" d="100"/>
          <a:sy n="100" d="100"/>
        </p:scale>
        <p:origin x="-88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6A327D84-7F2D-4989-9569-0362FA19DFC8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4" tIns="47433" rIns="94864" bIns="474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2FAE115A-59A5-42FD-9369-6A2E5B1AB6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3051D4-CF7E-4D36-9F11-2651B848BEC8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D2EE9C-AF78-4E7D-A9F6-0F6207F1BC2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Cimenterie</a:t>
            </a:r>
            <a:r>
              <a:rPr lang="en-US" dirty="0" smtClean="0"/>
              <a:t> </a:t>
            </a:r>
            <a:r>
              <a:rPr lang="en-US" dirty="0" smtClean="0"/>
              <a:t>Report on Rings formation in kiln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 </a:t>
            </a:r>
            <a:r>
              <a:rPr lang="en-US" dirty="0" smtClean="0"/>
              <a:t>Kiln Heavy Build Ups details</a:t>
            </a:r>
          </a:p>
          <a:p>
            <a:pPr marL="0" indent="0">
              <a:buNone/>
            </a:pPr>
            <a:r>
              <a:rPr lang="en-US" dirty="0" smtClean="0"/>
              <a:t>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STOPPAGE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/>
          <a:lstStyle/>
          <a:p>
            <a:r>
              <a:rPr lang="en-US" dirty="0" smtClean="0"/>
              <a:t>It Was 7 days  operation , Coal was used during initial preheating and  kiln stopped, </a:t>
            </a:r>
            <a:r>
              <a:rPr lang="en-US" dirty="0" err="1" smtClean="0"/>
              <a:t>Venturi</a:t>
            </a:r>
            <a:r>
              <a:rPr lang="en-US" dirty="0" smtClean="0"/>
              <a:t> found at 21m.  </a:t>
            </a:r>
          </a:p>
          <a:p>
            <a:r>
              <a:rPr lang="en-US" dirty="0" smtClean="0"/>
              <a:t>After this stoppage we reduced coal feeding during pre-heating.(coal introduction before 4~ 6 hrs. of feed).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5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Coating at 19 m due to </a:t>
            </a:r>
            <a:r>
              <a:rPr lang="en-US" dirty="0" err="1" smtClean="0"/>
              <a:t>venturi</a:t>
            </a:r>
            <a:r>
              <a:rPr lang="en-US" dirty="0" smtClean="0"/>
              <a:t>(1600mm free area) 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4162"/>
            <a:ext cx="8839200" cy="5303837"/>
          </a:xfrm>
        </p:spPr>
      </p:pic>
    </p:spTree>
    <p:extLst>
      <p:ext uri="{BB962C8B-B14F-4D97-AF65-F5344CB8AC3E}">
        <p14:creationId xmlns:p14="http://schemas.microsoft.com/office/powerpoint/2010/main" val="42595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taken to demolish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 burner setting changing from 15~30mm</a:t>
            </a:r>
          </a:p>
          <a:p>
            <a:r>
              <a:rPr lang="en-US" dirty="0" smtClean="0"/>
              <a:t>Primary air pressure kept in between 185~200mbar</a:t>
            </a:r>
          </a:p>
          <a:p>
            <a:r>
              <a:rPr lang="en-US" dirty="0" smtClean="0"/>
              <a:t>Axial air position change from 50~100 interval of 2 hours</a:t>
            </a:r>
          </a:p>
          <a:p>
            <a:r>
              <a:rPr lang="en-US" dirty="0" smtClean="0"/>
              <a:t>Radial air position change from 25~50 interval of 2hours.</a:t>
            </a:r>
          </a:p>
          <a:p>
            <a:r>
              <a:rPr lang="en-US" dirty="0" smtClean="0"/>
              <a:t>Sand feeding continue through kiln feed screw conveyor.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r>
              <a:rPr lang="en-US" dirty="0" smtClean="0"/>
              <a:t>Kiln  Operation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Kiln First light up on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Nov</a:t>
            </a:r>
          </a:p>
          <a:p>
            <a:r>
              <a:rPr lang="en-US" sz="2400" dirty="0" smtClean="0"/>
              <a:t>Nov – December operation was normal</a:t>
            </a:r>
          </a:p>
          <a:p>
            <a:r>
              <a:rPr lang="en-US" sz="2400" dirty="0" smtClean="0"/>
              <a:t>Kiln Run (12Feb,17 </a:t>
            </a:r>
            <a:r>
              <a:rPr lang="en-US" sz="2400" dirty="0"/>
              <a:t>~ 27 </a:t>
            </a:r>
            <a:r>
              <a:rPr lang="en-US" sz="2400" dirty="0" smtClean="0"/>
              <a:t>Feb,17) stopped on  Ring formation)</a:t>
            </a:r>
            <a:endParaRPr lang="en-US" sz="2400" dirty="0"/>
          </a:p>
          <a:p>
            <a:r>
              <a:rPr lang="en-US" sz="2400" dirty="0"/>
              <a:t>Kiln Run </a:t>
            </a:r>
            <a:r>
              <a:rPr lang="en-US" sz="2400" dirty="0" smtClean="0"/>
              <a:t>(</a:t>
            </a:r>
            <a:r>
              <a:rPr lang="en-US" sz="2400" dirty="0"/>
              <a:t>16Mar,17 ~ 22 </a:t>
            </a:r>
            <a:r>
              <a:rPr lang="en-US" sz="2400" dirty="0" smtClean="0"/>
              <a:t>Mar,17) </a:t>
            </a:r>
            <a:r>
              <a:rPr lang="en-US" sz="2400" dirty="0"/>
              <a:t>stopped on </a:t>
            </a:r>
            <a:r>
              <a:rPr lang="en-US" sz="2400" dirty="0" smtClean="0"/>
              <a:t> Ring </a:t>
            </a:r>
            <a:r>
              <a:rPr lang="en-US" sz="2400" dirty="0"/>
              <a:t>formation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Kiln Run </a:t>
            </a:r>
            <a:r>
              <a:rPr lang="en-US" sz="2400" dirty="0" smtClean="0"/>
              <a:t>(</a:t>
            </a:r>
            <a:r>
              <a:rPr lang="en-US" sz="2400" dirty="0"/>
              <a:t>13Aug,17 ~ </a:t>
            </a:r>
            <a:r>
              <a:rPr lang="en-US" sz="2400" dirty="0" smtClean="0"/>
              <a:t>20 Aug,17) </a:t>
            </a:r>
            <a:r>
              <a:rPr lang="en-US" sz="2400" dirty="0"/>
              <a:t>stopped on </a:t>
            </a:r>
            <a:r>
              <a:rPr lang="en-US" sz="2400" dirty="0" smtClean="0"/>
              <a:t> Ring </a:t>
            </a:r>
            <a:r>
              <a:rPr lang="en-US" sz="2400" dirty="0"/>
              <a:t>formation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Kiln Run </a:t>
            </a:r>
            <a:r>
              <a:rPr lang="en-US" sz="2400" dirty="0" smtClean="0"/>
              <a:t>(</a:t>
            </a:r>
            <a:r>
              <a:rPr lang="en-US" sz="2400" dirty="0"/>
              <a:t>22 Nov,17 ~ 05 </a:t>
            </a:r>
            <a:r>
              <a:rPr lang="en-US" sz="2400" dirty="0" smtClean="0"/>
              <a:t>Jan-18) </a:t>
            </a:r>
            <a:r>
              <a:rPr lang="en-US" sz="2400" dirty="0"/>
              <a:t>stopped on </a:t>
            </a:r>
            <a:r>
              <a:rPr lang="en-US" sz="2400" dirty="0" smtClean="0"/>
              <a:t>Ring </a:t>
            </a:r>
            <a:r>
              <a:rPr lang="en-US" sz="2400" dirty="0"/>
              <a:t>formation)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Kiln normal Operation chemistry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33068"/>
              </p:ext>
            </p:extLst>
          </p:nvPr>
        </p:nvGraphicFramePr>
        <p:xfrm>
          <a:off x="533400" y="1676406"/>
          <a:ext cx="8153400" cy="4495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758"/>
                <a:gridCol w="991059"/>
                <a:gridCol w="822369"/>
                <a:gridCol w="885629"/>
                <a:gridCol w="969973"/>
                <a:gridCol w="906715"/>
                <a:gridCol w="843455"/>
                <a:gridCol w="1328442"/>
              </a:tblGrid>
              <a:tr h="2922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Date: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Kiln Feed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Clinker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LSF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AM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LSF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LQ 1450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7-Dec-16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102.78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92.57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27.57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8-Dec-16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102.89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92.43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27.41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9-Dec-16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102.59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92.75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27.15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10-Dec-16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102.61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91.91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27.79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11-Dec-16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92.75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27.31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2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12-Dec-16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104.52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92.04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27.59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16-Dec-16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101.10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90.72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27.78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17-Dec-16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90.46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28.06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18-Dec-16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101.60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90.47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28.36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29-Dec-16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90.21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28.32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30-Dec-16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99.01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89.22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28.97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31-Dec-16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96.75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86.50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29.045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2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Average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101.20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2.33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90.90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2.44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1.61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28.12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2783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STD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1.28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1.21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0.05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0.05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0.49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9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Kiln commercial Operation chemistry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923559"/>
              </p:ext>
            </p:extLst>
          </p:nvPr>
        </p:nvGraphicFramePr>
        <p:xfrm>
          <a:off x="457200" y="1676396"/>
          <a:ext cx="8000998" cy="4572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8030"/>
                <a:gridCol w="1169520"/>
                <a:gridCol w="853935"/>
                <a:gridCol w="649733"/>
                <a:gridCol w="705425"/>
                <a:gridCol w="742551"/>
                <a:gridCol w="649733"/>
                <a:gridCol w="965318"/>
                <a:gridCol w="946753"/>
              </a:tblGrid>
              <a:tr h="31121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Date: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Kiln Feed Analysis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Clinker Analysis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0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LSF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LSF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L.Ph1450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Lwt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11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2/14/2017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92.97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1300.63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2/15/2017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100.64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93.69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1286.04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2/16/2017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100.38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93.89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28.70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1296.14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2/17/2017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1333.06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2/18/2017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1304.58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2/19/2017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99.79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1241.88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2/20/2017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100.18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1296.58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2/21/2017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99.85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93.52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1303.41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7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2/22/2017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101.71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94.42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1278.04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2/23/2017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101.56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1294.29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2/24/2017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101.01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93.61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28.82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1253.75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Average: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100.20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2.33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1.53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93.64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2.28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1.57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28.77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1290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8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1.014533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0.04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0.2528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24.994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Chemistry During </a:t>
            </a:r>
            <a:r>
              <a:rPr lang="en-US" sz="3600" dirty="0" err="1" smtClean="0"/>
              <a:t>Ist</a:t>
            </a:r>
            <a:r>
              <a:rPr lang="en-US" sz="3600" dirty="0" smtClean="0"/>
              <a:t> </a:t>
            </a:r>
            <a:r>
              <a:rPr lang="en-US" dirty="0" smtClean="0"/>
              <a:t>Stoppage</a:t>
            </a:r>
            <a:r>
              <a:rPr lang="en-US" sz="3600" dirty="0" smtClean="0"/>
              <a:t> (Ring formation material leakage from inlet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393153"/>
              </p:ext>
            </p:extLst>
          </p:nvPr>
        </p:nvGraphicFramePr>
        <p:xfrm>
          <a:off x="609600" y="1600200"/>
          <a:ext cx="8001001" cy="4788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2819"/>
                <a:gridCol w="869139"/>
                <a:gridCol w="721199"/>
                <a:gridCol w="776675"/>
                <a:gridCol w="850646"/>
                <a:gridCol w="795169"/>
                <a:gridCol w="739692"/>
                <a:gridCol w="1165016"/>
                <a:gridCol w="850646"/>
              </a:tblGrid>
              <a:tr h="1524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Date: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Kiln Feed Analysis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Clinker Analysis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LSF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LSF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L.Ph1450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 smtClean="0">
                          <a:effectLst/>
                        </a:rPr>
                        <a:t>Lt.wt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743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2/25/2017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101.64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94.52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3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2/26/2017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102.81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94.94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3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2/27/2017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103.45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95.11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0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Avg</a:t>
                      </a:r>
                      <a:r>
                        <a:rPr lang="en-US" sz="1600" b="1" u="none" strike="noStrike" dirty="0">
                          <a:effectLst/>
                        </a:rPr>
                        <a:t>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102.63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2.37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1.61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94.86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2.34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1.65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28.36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1278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4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Chemistry of Ring at different area chemical composition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793530"/>
              </p:ext>
            </p:extLst>
          </p:nvPr>
        </p:nvGraphicFramePr>
        <p:xfrm>
          <a:off x="380998" y="1371595"/>
          <a:ext cx="8458201" cy="51054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74386"/>
                <a:gridCol w="753702"/>
                <a:gridCol w="1793119"/>
                <a:gridCol w="472910"/>
                <a:gridCol w="472910"/>
                <a:gridCol w="472910"/>
                <a:gridCol w="487689"/>
                <a:gridCol w="517247"/>
                <a:gridCol w="472910"/>
                <a:gridCol w="458132"/>
                <a:gridCol w="453207"/>
                <a:gridCol w="443354"/>
                <a:gridCol w="635473"/>
                <a:gridCol w="650252"/>
              </a:tblGrid>
              <a:tr h="7834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 #</a:t>
                      </a:r>
                      <a:endParaRPr 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Date</a:t>
                      </a:r>
                      <a:endParaRPr 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Sample ID</a:t>
                      </a:r>
                      <a:endParaRPr 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Chemical Composition</a:t>
                      </a:r>
                      <a:endParaRPr lang="en-US" sz="1600" b="1" i="0" u="none" strike="noStrike" dirty="0" smtClean="0">
                        <a:solidFill>
                          <a:srgbClr val="00808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endParaRPr 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8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SiO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AI</a:t>
                      </a:r>
                      <a:r>
                        <a:rPr lang="en-US" sz="1200" b="1" u="none" strike="noStrike" baseline="-25000">
                          <a:effectLst/>
                        </a:rPr>
                        <a:t>2</a:t>
                      </a:r>
                      <a:r>
                        <a:rPr lang="en-US" sz="1200" b="1" u="none" strike="noStrike">
                          <a:effectLst/>
                        </a:rPr>
                        <a:t>O</a:t>
                      </a:r>
                      <a:r>
                        <a:rPr lang="en-US" sz="1200" b="1" u="none" strike="noStrike" baseline="-25000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Fe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2</a:t>
                      </a:r>
                      <a:r>
                        <a:rPr lang="en-US" sz="1200" b="1" u="none" strike="noStrike" dirty="0">
                          <a:effectLst/>
                        </a:rPr>
                        <a:t>O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CaO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MgO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SO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K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2</a:t>
                      </a:r>
                      <a:r>
                        <a:rPr lang="en-US" sz="1200" b="1" u="none" strike="noStrike" dirty="0">
                          <a:effectLst/>
                        </a:rPr>
                        <a:t>O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Na</a:t>
                      </a:r>
                      <a:r>
                        <a:rPr lang="en-US" sz="1200" b="1" u="none" strike="noStrike" baseline="-25000" dirty="0">
                          <a:effectLst/>
                        </a:rPr>
                        <a:t>2</a:t>
                      </a:r>
                      <a:r>
                        <a:rPr lang="en-US" sz="1200" b="1" u="none" strike="noStrike" dirty="0">
                          <a:effectLst/>
                        </a:rPr>
                        <a:t>O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LOI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Free Lime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91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1" i="0" u="none" strike="noStrike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1" i="0" u="none" strike="noStrike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1" i="0" u="none" strike="noStrike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1" i="0" u="none" strike="noStrike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2-Mar-17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Kiln Coating 21 Meters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21.61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6.20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3.65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64.46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2.04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0.96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0.79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0.32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0.40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1.38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100.43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2-Mar-17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Kiln Coating 25 Meters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21.60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6.21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3.58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63.47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2.00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1.47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1.08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0.36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0.38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4.17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100.15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2-Mar-17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Clinker Dust at 21 Meters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21.63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5.79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3.36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64.34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2.08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1.13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1.05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0.31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0.82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10.56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100.51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3-Mar-17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Kiln Coating-1 27 Meters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21.19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6.96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3.78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60.21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3.26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1.68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1.14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0.45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1.40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2.63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100.07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3-Mar-17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Kiln Coating-2 27 Meters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20.43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6.32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4.14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58.37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10.33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2.06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1.13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0.45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1.17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3.07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104.40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99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Average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21.29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6.30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3.70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62.17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3.94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1.04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0.38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0.83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4.36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101.11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3699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Max</a:t>
                      </a:r>
                      <a:endParaRPr lang="en-US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21.63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6.96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4.14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64.46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10.33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1.14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0.45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1.40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10.56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104.40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995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Min</a:t>
                      </a:r>
                      <a:endParaRPr lang="en-US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20.43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5.79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3.36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58.37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2.00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0.79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0.31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0.38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1.38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100.07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995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Stdev</a:t>
                      </a:r>
                      <a:endParaRPr lang="en-US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0.52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0.42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0.29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3.61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0.14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0.07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0.45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3.61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1.85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picture of inside kiln Ring(22~27M)</a:t>
            </a:r>
            <a:endParaRPr lang="en-US" sz="3200" dirty="0"/>
          </a:p>
        </p:txBody>
      </p:sp>
      <p:pic>
        <p:nvPicPr>
          <p:cNvPr id="3074" name="Picture 2" descr="C:\Users\Muhammad SAJJAD\Desktop\Nazir\nazir khattak\IMG_20170302_185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1399309"/>
            <a:ext cx="39624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057400" y="2133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3768436" y="1953491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Muhammad SAJJAD\Desktop\Nazir\nazir khattak\IMG_20170303_083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31" y="1399309"/>
            <a:ext cx="3962399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6019799" y="24150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476999" y="2115590"/>
            <a:ext cx="22860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543800" y="1600200"/>
            <a:ext cx="381000" cy="515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C:\Users\Muhammad SAJJAD\Desktop\Nazir\nazir khattak\IMG_20170302_185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82" y="4425250"/>
            <a:ext cx="3692235" cy="229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5271376" y="4724400"/>
            <a:ext cx="1219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836622" y="6033655"/>
            <a:ext cx="45719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966576" y="5573445"/>
            <a:ext cx="609600" cy="213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3048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Coating thickness = 0.8~1m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1857895"/>
            <a:ext cx="197427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Demolishing 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6662" y="4966855"/>
            <a:ext cx="17318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Coating =0.8m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483662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Hard coating thickness was </a:t>
            </a:r>
            <a:r>
              <a:rPr lang="en-US" b="1" dirty="0" smtClean="0"/>
              <a:t>0.8~1m</a:t>
            </a:r>
            <a:r>
              <a:rPr lang="en-US" dirty="0" smtClean="0"/>
              <a:t>  and take more time to cleaned all coating approximately </a:t>
            </a:r>
            <a:r>
              <a:rPr lang="en-US" b="1" dirty="0" smtClean="0"/>
              <a:t>120 </a:t>
            </a:r>
            <a:r>
              <a:rPr lang="en-US" dirty="0" smtClean="0"/>
              <a:t>hours complete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Ring Formation 17~26m material leakage from inlet seal</a:t>
            </a:r>
            <a:endParaRPr lang="en-US" sz="2800" dirty="0"/>
          </a:p>
        </p:txBody>
      </p:sp>
      <p:pic>
        <p:nvPicPr>
          <p:cNvPr id="4098" name="Picture 2" descr="C:\Users\Muhammad SAJJAD\Desktop\Nazir\nazir khattak\IMG-20170329-WA0001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7073"/>
            <a:ext cx="270034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uhammad SAJJAD\Desktop\Nazir\nazir khattak\IMG-20170329-WA000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124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uhammad SAJJAD\Desktop\Nazir\nazir khattak\IMG-20170329-WA000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971800" cy="42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62400" y="3276600"/>
            <a:ext cx="3429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19200" y="327660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553200" y="3200400"/>
            <a:ext cx="457200" cy="121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Chemistry of kiln inside ring (chemical composition)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18157"/>
              </p:ext>
            </p:extLst>
          </p:nvPr>
        </p:nvGraphicFramePr>
        <p:xfrm>
          <a:off x="380998" y="1524000"/>
          <a:ext cx="8229602" cy="48006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44746"/>
                <a:gridCol w="735607"/>
                <a:gridCol w="735607"/>
                <a:gridCol w="735607"/>
                <a:gridCol w="735607"/>
                <a:gridCol w="735607"/>
                <a:gridCol w="735607"/>
                <a:gridCol w="735607"/>
                <a:gridCol w="735607"/>
              </a:tblGrid>
              <a:tr h="535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Date : 25/3/2017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Kiln </a:t>
                      </a:r>
                      <a:r>
                        <a:rPr lang="en-US" sz="1800" b="1" u="none" strike="noStrike" dirty="0" smtClean="0">
                          <a:effectLst/>
                        </a:rPr>
                        <a:t>inside </a:t>
                      </a:r>
                      <a:r>
                        <a:rPr lang="en-US" sz="1800" b="1" u="none" strike="noStrike" dirty="0">
                          <a:effectLst/>
                        </a:rPr>
                        <a:t>Coating Chemical Composition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Sample 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SiO</a:t>
                      </a:r>
                      <a:r>
                        <a:rPr lang="en-US" sz="1400" u="none" strike="noStrike" baseline="-25000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Al</a:t>
                      </a:r>
                      <a:r>
                        <a:rPr lang="en-US" sz="1400" u="none" strike="noStrike" baseline="-25000">
                          <a:effectLst/>
                        </a:rPr>
                        <a:t>2</a:t>
                      </a:r>
                      <a:r>
                        <a:rPr lang="en-US" sz="1400" u="none" strike="noStrike">
                          <a:effectLst/>
                        </a:rPr>
                        <a:t>O</a:t>
                      </a:r>
                      <a:r>
                        <a:rPr lang="en-US" sz="1400" u="none" strike="noStrike" baseline="-25000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Fe</a:t>
                      </a:r>
                      <a:r>
                        <a:rPr lang="en-US" sz="1400" u="none" strike="noStrike" baseline="-25000">
                          <a:effectLst/>
                        </a:rPr>
                        <a:t>2</a:t>
                      </a:r>
                      <a:r>
                        <a:rPr lang="en-US" sz="1400" u="none" strike="noStrike">
                          <a:effectLst/>
                        </a:rPr>
                        <a:t>O</a:t>
                      </a:r>
                      <a:r>
                        <a:rPr lang="en-US" sz="1400" u="none" strike="noStrike" baseline="-25000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CaO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MgO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SO</a:t>
                      </a:r>
                      <a:r>
                        <a:rPr lang="en-US" sz="1400" u="none" strike="noStrike" baseline="-25000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K</a:t>
                      </a:r>
                      <a:r>
                        <a:rPr lang="en-US" sz="1400" u="none" strike="noStrike" baseline="-25000" dirty="0">
                          <a:effectLst/>
                        </a:rPr>
                        <a:t>2</a:t>
                      </a:r>
                      <a:r>
                        <a:rPr lang="en-US" sz="1400" u="none" strike="noStrike" dirty="0">
                          <a:effectLst/>
                        </a:rPr>
                        <a:t>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r>
                        <a:rPr lang="en-US" sz="1400" u="none" strike="noStrike" baseline="-25000" dirty="0">
                          <a:effectLst/>
                        </a:rPr>
                        <a:t>2</a:t>
                      </a:r>
                      <a:r>
                        <a:rPr lang="en-US" sz="1400" u="none" strike="noStrike" dirty="0">
                          <a:effectLst/>
                        </a:rPr>
                        <a:t>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609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COATING 23 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22.30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9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COATING 24 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64.46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9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COATING 25 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9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COATING 27 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82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COATING 28 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66.14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56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64.03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819</Words>
  <Application>Microsoft Office PowerPoint</Application>
  <PresentationFormat>Presentación en pantalla (4:3)</PresentationFormat>
  <Paragraphs>545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Trek</vt:lpstr>
      <vt:lpstr>Cimenterie Report on Rings formation in kiln</vt:lpstr>
      <vt:lpstr>Kiln  Operation Summary</vt:lpstr>
      <vt:lpstr>Kiln normal Operation chemistry</vt:lpstr>
      <vt:lpstr>Kiln commercial Operation chemistry</vt:lpstr>
      <vt:lpstr>Chemistry During Ist Stoppage (Ring formation material leakage from inlet)</vt:lpstr>
      <vt:lpstr>Chemistry of Ring at different area chemical composition</vt:lpstr>
      <vt:lpstr>Some picture of inside kiln Ring(22~27M)</vt:lpstr>
      <vt:lpstr>Ring Formation 17~26m material leakage from inlet seal</vt:lpstr>
      <vt:lpstr>Chemistry of kiln inside ring (chemical composition)</vt:lpstr>
      <vt:lpstr>AUGUST STOPPAGE</vt:lpstr>
      <vt:lpstr>Coating at 19 m due to venturi(1600mm free area) formation</vt:lpstr>
      <vt:lpstr>Steps taken to demolish 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Kiln preheating chart deisel and coal</dc:title>
  <dc:creator>nazir</dc:creator>
  <cp:lastModifiedBy>Javier Pedrola</cp:lastModifiedBy>
  <cp:revision>105</cp:revision>
  <cp:lastPrinted>2017-08-21T11:07:39Z</cp:lastPrinted>
  <dcterms:created xsi:type="dcterms:W3CDTF">2017-07-04T15:54:03Z</dcterms:created>
  <dcterms:modified xsi:type="dcterms:W3CDTF">2018-01-22T11:13:02Z</dcterms:modified>
</cp:coreProperties>
</file>